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308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216"/>
    <a:srgbClr val="F4BE91"/>
    <a:srgbClr val="FFBC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/>
    <p:restoredTop sz="92109"/>
  </p:normalViewPr>
  <p:slideViewPr>
    <p:cSldViewPr snapToGrid="0">
      <p:cViewPr varScale="1">
        <p:scale>
          <a:sx n="61" d="100"/>
          <a:sy n="61" d="100"/>
        </p:scale>
        <p:origin x="24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9D660-D802-7C45-94CC-9E47B1D61382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A48717-9EA9-6B4F-8647-A890377B58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90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9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347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717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9183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126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5216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97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666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028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97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98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58BB-641E-6C40-B501-FC60C73A9051}" type="datetimeFigureOut">
              <a:rPr kumimoji="1" lang="ja-JP" altLang="en-US" smtClean="0"/>
              <a:t>2025/2/11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5BB19-AD9B-AC4B-9E8B-0EEFA858EA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702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40BA0D3-CFE4-3748-9A9D-B0065FAD5D5D}"/>
              </a:ext>
            </a:extLst>
          </p:cNvPr>
          <p:cNvSpPr/>
          <p:nvPr/>
        </p:nvSpPr>
        <p:spPr>
          <a:xfrm>
            <a:off x="1068525" y="1815062"/>
            <a:ext cx="5917665" cy="758408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>
              <a:solidFill>
                <a:schemeClr val="bg2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B5CDAC-9727-BDD5-BAD5-E4DB52CE6ECD}"/>
              </a:ext>
            </a:extLst>
          </p:cNvPr>
          <p:cNvSpPr txBox="1"/>
          <p:nvPr/>
        </p:nvSpPr>
        <p:spPr>
          <a:xfrm>
            <a:off x="2248810" y="316502"/>
            <a:ext cx="3301413" cy="580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174" b="1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日程表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26EDE70E-4510-AFE8-D4D4-C6FFF699DBFB}"/>
              </a:ext>
            </a:extLst>
          </p:cNvPr>
          <p:cNvSpPr txBox="1"/>
          <p:nvPr/>
        </p:nvSpPr>
        <p:spPr>
          <a:xfrm>
            <a:off x="246343" y="2221693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10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32288A1-88A3-0B28-8251-D6EADD58F284}"/>
              </a:ext>
            </a:extLst>
          </p:cNvPr>
          <p:cNvSpPr txBox="1"/>
          <p:nvPr/>
        </p:nvSpPr>
        <p:spPr>
          <a:xfrm>
            <a:off x="246343" y="3258008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11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E244E2A-CF12-B825-8D25-730929BDFB54}"/>
              </a:ext>
            </a:extLst>
          </p:cNvPr>
          <p:cNvSpPr txBox="1"/>
          <p:nvPr/>
        </p:nvSpPr>
        <p:spPr>
          <a:xfrm>
            <a:off x="242304" y="4241392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12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1B5843BA-5BD1-8C33-76F0-57FC12C1249B}"/>
              </a:ext>
            </a:extLst>
          </p:cNvPr>
          <p:cNvSpPr txBox="1"/>
          <p:nvPr/>
        </p:nvSpPr>
        <p:spPr>
          <a:xfrm>
            <a:off x="242304" y="5235834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13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E75162A-07B8-B622-99AC-AE023E60D584}"/>
              </a:ext>
            </a:extLst>
          </p:cNvPr>
          <p:cNvSpPr txBox="1"/>
          <p:nvPr/>
        </p:nvSpPr>
        <p:spPr>
          <a:xfrm>
            <a:off x="246343" y="6382544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14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479D320-8D9C-CFC9-E770-DE622F0351A9}"/>
              </a:ext>
            </a:extLst>
          </p:cNvPr>
          <p:cNvSpPr txBox="1"/>
          <p:nvPr/>
        </p:nvSpPr>
        <p:spPr>
          <a:xfrm>
            <a:off x="267500" y="7391990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15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879906C-EF4B-F7B3-A102-EDA186CFEED7}"/>
              </a:ext>
            </a:extLst>
          </p:cNvPr>
          <p:cNvSpPr txBox="1"/>
          <p:nvPr/>
        </p:nvSpPr>
        <p:spPr>
          <a:xfrm>
            <a:off x="246343" y="8349402"/>
            <a:ext cx="936636" cy="299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16</a:t>
            </a:r>
            <a:r>
              <a:rPr kumimoji="1" lang="ja-JP" altLang="en-US" sz="1361">
                <a:latin typeface="MS PMincho" panose="02020600040205080304" pitchFamily="18" charset="-128"/>
                <a:ea typeface="MS PMincho" panose="02020600040205080304" pitchFamily="18" charset="-128"/>
              </a:rPr>
              <a:t>：</a:t>
            </a:r>
            <a:r>
              <a:rPr kumimoji="1" lang="en-US" altLang="ja-JP" sz="1361" dirty="0">
                <a:latin typeface="MS PMincho" panose="02020600040205080304" pitchFamily="18" charset="-128"/>
                <a:ea typeface="MS PMincho" panose="02020600040205080304" pitchFamily="18" charset="-128"/>
              </a:rPr>
              <a:t>00</a:t>
            </a:r>
            <a:endParaRPr kumimoji="1" lang="ja-JP" altLang="en-US" sz="1361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0729F3BE-8D0A-BA30-392C-33C8606537FC}"/>
              </a:ext>
            </a:extLst>
          </p:cNvPr>
          <p:cNvSpPr/>
          <p:nvPr/>
        </p:nvSpPr>
        <p:spPr>
          <a:xfrm>
            <a:off x="1055088" y="2084173"/>
            <a:ext cx="1190681" cy="21911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57DA78A-EBCD-61E7-ACA0-DCC2AF4DBA8B}"/>
              </a:ext>
            </a:extLst>
          </p:cNvPr>
          <p:cNvSpPr/>
          <p:nvPr/>
        </p:nvSpPr>
        <p:spPr>
          <a:xfrm>
            <a:off x="1053998" y="2303291"/>
            <a:ext cx="1191768" cy="83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6CF3CF1-78A5-6EA6-AAA7-CBFFDB823D65}"/>
              </a:ext>
            </a:extLst>
          </p:cNvPr>
          <p:cNvSpPr/>
          <p:nvPr/>
        </p:nvSpPr>
        <p:spPr>
          <a:xfrm>
            <a:off x="2245767" y="2303290"/>
            <a:ext cx="1169491" cy="83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4C158A06-E40F-A682-F1C6-2C58893E8445}"/>
              </a:ext>
            </a:extLst>
          </p:cNvPr>
          <p:cNvSpPr/>
          <p:nvPr/>
        </p:nvSpPr>
        <p:spPr>
          <a:xfrm>
            <a:off x="1056728" y="3254152"/>
            <a:ext cx="1195261" cy="83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8032D72-D83E-ED25-9DE2-BCEEE8A2E608}"/>
              </a:ext>
            </a:extLst>
          </p:cNvPr>
          <p:cNvSpPr/>
          <p:nvPr/>
        </p:nvSpPr>
        <p:spPr>
          <a:xfrm>
            <a:off x="2245476" y="3254152"/>
            <a:ext cx="1166647" cy="83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AE0B9DFC-EDAD-A72E-72CE-EA0D8B96114F}"/>
              </a:ext>
            </a:extLst>
          </p:cNvPr>
          <p:cNvSpPr/>
          <p:nvPr/>
        </p:nvSpPr>
        <p:spPr>
          <a:xfrm>
            <a:off x="3412936" y="3254151"/>
            <a:ext cx="1203900" cy="83733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8997480-498E-4D50-D62C-35A9CFD4CC59}"/>
              </a:ext>
            </a:extLst>
          </p:cNvPr>
          <p:cNvSpPr/>
          <p:nvPr/>
        </p:nvSpPr>
        <p:spPr>
          <a:xfrm>
            <a:off x="4616190" y="3254152"/>
            <a:ext cx="1175967" cy="83516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5AD27AA-4FAD-FBF3-AB4F-AECD155814FD}"/>
              </a:ext>
            </a:extLst>
          </p:cNvPr>
          <p:cNvSpPr/>
          <p:nvPr/>
        </p:nvSpPr>
        <p:spPr>
          <a:xfrm>
            <a:off x="2251988" y="4543701"/>
            <a:ext cx="1167217" cy="8807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578E5026-B61A-A136-9497-641C10EDF7D2}"/>
              </a:ext>
            </a:extLst>
          </p:cNvPr>
          <p:cNvSpPr/>
          <p:nvPr/>
        </p:nvSpPr>
        <p:spPr>
          <a:xfrm>
            <a:off x="3410486" y="4541528"/>
            <a:ext cx="1219042" cy="8829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FFAE5786-F981-121A-6E11-40A0EB584433}"/>
              </a:ext>
            </a:extLst>
          </p:cNvPr>
          <p:cNvSpPr/>
          <p:nvPr/>
        </p:nvSpPr>
        <p:spPr>
          <a:xfrm>
            <a:off x="4614089" y="4543701"/>
            <a:ext cx="1203266" cy="88077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6F237FD9-7DAE-B3B9-118D-BD837C0DDD31}"/>
              </a:ext>
            </a:extLst>
          </p:cNvPr>
          <p:cNvSpPr/>
          <p:nvPr/>
        </p:nvSpPr>
        <p:spPr>
          <a:xfrm>
            <a:off x="5809725" y="4543699"/>
            <a:ext cx="1167965" cy="88077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9223CB6C-4A88-3B29-A08C-3F24236644B3}"/>
              </a:ext>
            </a:extLst>
          </p:cNvPr>
          <p:cNvSpPr/>
          <p:nvPr/>
        </p:nvSpPr>
        <p:spPr>
          <a:xfrm>
            <a:off x="1056728" y="6147370"/>
            <a:ext cx="1195261" cy="12971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19936A02-EFFC-6BFB-2380-28C9FA4F4DCD}"/>
              </a:ext>
            </a:extLst>
          </p:cNvPr>
          <p:cNvSpPr/>
          <p:nvPr/>
        </p:nvSpPr>
        <p:spPr>
          <a:xfrm>
            <a:off x="4610934" y="6200291"/>
            <a:ext cx="1190522" cy="9917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0294BA21-70E1-CB3D-177C-962047B9E083}"/>
              </a:ext>
            </a:extLst>
          </p:cNvPr>
          <p:cNvSpPr/>
          <p:nvPr/>
        </p:nvSpPr>
        <p:spPr>
          <a:xfrm>
            <a:off x="2251989" y="6146529"/>
            <a:ext cx="1163269" cy="129712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3F88CE4E-F6D8-8985-20D9-89BEA09B5841}"/>
              </a:ext>
            </a:extLst>
          </p:cNvPr>
          <p:cNvSpPr/>
          <p:nvPr/>
        </p:nvSpPr>
        <p:spPr>
          <a:xfrm>
            <a:off x="1056728" y="7654031"/>
            <a:ext cx="1199434" cy="9229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DF5B631-8306-9CC8-CAF0-C6FF7656021E}"/>
              </a:ext>
            </a:extLst>
          </p:cNvPr>
          <p:cNvSpPr/>
          <p:nvPr/>
        </p:nvSpPr>
        <p:spPr>
          <a:xfrm>
            <a:off x="1055189" y="8527396"/>
            <a:ext cx="1199434" cy="361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4F0C230-F3A5-0FC1-65A2-C1A49EC9DED4}"/>
              </a:ext>
            </a:extLst>
          </p:cNvPr>
          <p:cNvSpPr/>
          <p:nvPr/>
        </p:nvSpPr>
        <p:spPr>
          <a:xfrm>
            <a:off x="1055189" y="1045800"/>
            <a:ext cx="5922501" cy="834101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750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836DB36-D4F5-B53E-760E-D0EEE1CD9386}"/>
              </a:ext>
            </a:extLst>
          </p:cNvPr>
          <p:cNvSpPr txBox="1"/>
          <p:nvPr/>
        </p:nvSpPr>
        <p:spPr>
          <a:xfrm>
            <a:off x="1278673" y="2080614"/>
            <a:ext cx="738337" cy="249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21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開会式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43F51DA1-BBDB-CDEE-197D-3075980DCFDC}"/>
              </a:ext>
            </a:extLst>
          </p:cNvPr>
          <p:cNvSpPr txBox="1"/>
          <p:nvPr/>
        </p:nvSpPr>
        <p:spPr>
          <a:xfrm>
            <a:off x="1231121" y="2449613"/>
            <a:ext cx="859097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特別講演</a:t>
            </a:r>
            <a:r>
              <a:rPr kumimoji="1" lang="en-US" altLang="ja-JP" sz="875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①</a:t>
            </a:r>
            <a:endParaRPr kumimoji="1" lang="ja-JP" altLang="en-US" sz="875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7E4F584-D8E3-AD15-B9D6-2F7B59E5701D}"/>
              </a:ext>
            </a:extLst>
          </p:cNvPr>
          <p:cNvSpPr txBox="1"/>
          <p:nvPr/>
        </p:nvSpPr>
        <p:spPr>
          <a:xfrm>
            <a:off x="2373274" y="2478860"/>
            <a:ext cx="891458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特別講演</a:t>
            </a:r>
            <a:r>
              <a:rPr kumimoji="1" lang="en-US" altLang="ja-JP" sz="875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②</a:t>
            </a:r>
            <a:endParaRPr kumimoji="1" lang="ja-JP" altLang="en-US" sz="875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A9C28A1-AB76-626A-F4CC-B4D038F2EE68}"/>
              </a:ext>
            </a:extLst>
          </p:cNvPr>
          <p:cNvSpPr txBox="1"/>
          <p:nvPr/>
        </p:nvSpPr>
        <p:spPr>
          <a:xfrm>
            <a:off x="1082250" y="3350780"/>
            <a:ext cx="113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スポンサード</a:t>
            </a:r>
            <a:endParaRPr kumimoji="1" lang="en-US" altLang="ja-JP" sz="800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シンポジウム</a:t>
            </a:r>
            <a:r>
              <a:rPr kumimoji="1" lang="en-US" altLang="ja-JP" sz="800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①</a:t>
            </a:r>
            <a:endParaRPr kumimoji="1" lang="ja-JP" altLang="en-US" sz="80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045E45F-C894-6B2C-54BE-E20342FDF49A}"/>
              </a:ext>
            </a:extLst>
          </p:cNvPr>
          <p:cNvSpPr txBox="1"/>
          <p:nvPr/>
        </p:nvSpPr>
        <p:spPr>
          <a:xfrm>
            <a:off x="2108027" y="3406956"/>
            <a:ext cx="1419091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コーヒーブレイクセミナー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A11358B-E982-2E0E-5854-9CEC757B1CFC}"/>
              </a:ext>
            </a:extLst>
          </p:cNvPr>
          <p:cNvSpPr txBox="1"/>
          <p:nvPr/>
        </p:nvSpPr>
        <p:spPr>
          <a:xfrm>
            <a:off x="3384925" y="3433283"/>
            <a:ext cx="1297205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ハンズオンセミナー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BD180F28-519B-02B2-962A-0F1D12BF438F}"/>
              </a:ext>
            </a:extLst>
          </p:cNvPr>
          <p:cNvSpPr txBox="1"/>
          <p:nvPr/>
        </p:nvSpPr>
        <p:spPr>
          <a:xfrm>
            <a:off x="4533021" y="3522414"/>
            <a:ext cx="1297205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一般演題</a:t>
            </a:r>
            <a:endParaRPr kumimoji="1" lang="en-US" altLang="ja-JP" sz="875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前半の部</a:t>
            </a: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3ACFC1A-2C13-ED7B-151B-22C419219B54}"/>
              </a:ext>
            </a:extLst>
          </p:cNvPr>
          <p:cNvSpPr txBox="1"/>
          <p:nvPr/>
        </p:nvSpPr>
        <p:spPr>
          <a:xfrm>
            <a:off x="4561916" y="6576462"/>
            <a:ext cx="1297205" cy="35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一般演題</a:t>
            </a:r>
            <a:endParaRPr kumimoji="1" lang="en-US" altLang="ja-JP" sz="875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後半の部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7CD0E31C-F77A-9E29-0B06-8A2D7B071CDE}"/>
              </a:ext>
            </a:extLst>
          </p:cNvPr>
          <p:cNvSpPr txBox="1"/>
          <p:nvPr/>
        </p:nvSpPr>
        <p:spPr>
          <a:xfrm>
            <a:off x="1026527" y="6574311"/>
            <a:ext cx="1276233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看護師さんの特定行為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について語りあう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5B8A8020-CC58-39D3-EC2E-2F505C64F79F}"/>
              </a:ext>
            </a:extLst>
          </p:cNvPr>
          <p:cNvSpPr txBox="1"/>
          <p:nvPr/>
        </p:nvSpPr>
        <p:spPr>
          <a:xfrm>
            <a:off x="2262154" y="6311757"/>
            <a:ext cx="113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スポンサード</a:t>
            </a:r>
            <a:endParaRPr kumimoji="1" lang="en-US" altLang="ja-JP" sz="800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ctr"/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シンポジウム</a:t>
            </a:r>
            <a:r>
              <a:rPr kumimoji="1" lang="en-US" altLang="ja-JP" sz="800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②</a:t>
            </a:r>
            <a:endParaRPr kumimoji="1" lang="ja-JP" altLang="en-US" sz="80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B2218EEC-B28D-1E88-D3BF-D444BD4DF07B}"/>
              </a:ext>
            </a:extLst>
          </p:cNvPr>
          <p:cNvSpPr txBox="1"/>
          <p:nvPr/>
        </p:nvSpPr>
        <p:spPr>
          <a:xfrm>
            <a:off x="1040629" y="7843089"/>
            <a:ext cx="1248027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参加型ディスカッション</a:t>
            </a: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FF13EA8-0B70-B190-93DB-312C7E57833B}"/>
              </a:ext>
            </a:extLst>
          </p:cNvPr>
          <p:cNvSpPr txBox="1"/>
          <p:nvPr/>
        </p:nvSpPr>
        <p:spPr>
          <a:xfrm>
            <a:off x="974430" y="8581715"/>
            <a:ext cx="1248027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閉会式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1FD758B-C928-7A14-834F-ED98F7A35F14}"/>
              </a:ext>
            </a:extLst>
          </p:cNvPr>
          <p:cNvSpPr txBox="1"/>
          <p:nvPr/>
        </p:nvSpPr>
        <p:spPr>
          <a:xfrm>
            <a:off x="2163388" y="4699481"/>
            <a:ext cx="1297205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ランチョンセミナー</a:t>
            </a:r>
            <a:r>
              <a:rPr kumimoji="1" lang="en-US" altLang="ja-JP" sz="778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①</a:t>
            </a:r>
            <a:endParaRPr kumimoji="1" lang="ja-JP" altLang="en-US" sz="778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F038AA15-A482-00CA-2F65-7826E13B275F}"/>
              </a:ext>
            </a:extLst>
          </p:cNvPr>
          <p:cNvSpPr txBox="1"/>
          <p:nvPr/>
        </p:nvSpPr>
        <p:spPr>
          <a:xfrm>
            <a:off x="3346938" y="4703200"/>
            <a:ext cx="1297205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ランチョンセミナー</a:t>
            </a:r>
            <a:r>
              <a:rPr kumimoji="1" lang="en-US" altLang="ja-JP" sz="875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②</a:t>
            </a:r>
            <a:endParaRPr kumimoji="1" lang="ja-JP" altLang="en-US" sz="875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6994948-5F3C-75D4-BEA1-7E20405D3F8E}"/>
              </a:ext>
            </a:extLst>
          </p:cNvPr>
          <p:cNvSpPr txBox="1"/>
          <p:nvPr/>
        </p:nvSpPr>
        <p:spPr>
          <a:xfrm>
            <a:off x="4568901" y="4634509"/>
            <a:ext cx="1297205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ランチョンセミナー</a:t>
            </a:r>
            <a:r>
              <a:rPr kumimoji="1" lang="en-US" altLang="ja-JP" sz="875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③</a:t>
            </a:r>
            <a:endParaRPr kumimoji="1" lang="ja-JP" altLang="en-US" sz="875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10007758-F257-A8F0-0B59-070771E33024}"/>
              </a:ext>
            </a:extLst>
          </p:cNvPr>
          <p:cNvSpPr txBox="1"/>
          <p:nvPr/>
        </p:nvSpPr>
        <p:spPr>
          <a:xfrm>
            <a:off x="5745104" y="4857724"/>
            <a:ext cx="1297205" cy="226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75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世話人会</a:t>
            </a:r>
          </a:p>
        </p:txBody>
      </p:sp>
      <p:cxnSp>
        <p:nvCxnSpPr>
          <p:cNvPr id="65" name="直線コネクタ 64">
            <a:extLst>
              <a:ext uri="{FF2B5EF4-FFF2-40B4-BE49-F238E27FC236}">
                <a16:creationId xmlns:a16="http://schemas.microsoft.com/office/drawing/2014/main" id="{D469B95C-E511-18B2-7A5B-3B54BE8DB37D}"/>
              </a:ext>
            </a:extLst>
          </p:cNvPr>
          <p:cNvCxnSpPr/>
          <p:nvPr/>
        </p:nvCxnSpPr>
        <p:spPr>
          <a:xfrm>
            <a:off x="1053274" y="1802725"/>
            <a:ext cx="592441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711C317C-1E97-7165-D3A3-4492459BF37D}"/>
              </a:ext>
            </a:extLst>
          </p:cNvPr>
          <p:cNvSpPr txBox="1"/>
          <p:nvPr/>
        </p:nvSpPr>
        <p:spPr>
          <a:xfrm>
            <a:off x="957702" y="1325734"/>
            <a:ext cx="1340711" cy="2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67">
                <a:latin typeface="MS PMincho" panose="02020600040205080304" pitchFamily="18" charset="-128"/>
                <a:ea typeface="MS PMincho" panose="02020600040205080304" pitchFamily="18" charset="-128"/>
              </a:rPr>
              <a:t>ピアザホール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170F7C27-CCCE-EA1C-D3E6-43F718D0A251}"/>
              </a:ext>
            </a:extLst>
          </p:cNvPr>
          <p:cNvSpPr txBox="1"/>
          <p:nvPr/>
        </p:nvSpPr>
        <p:spPr>
          <a:xfrm>
            <a:off x="2413280" y="1334707"/>
            <a:ext cx="779242" cy="2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167">
                <a:latin typeface="MS PMincho" panose="02020600040205080304" pitchFamily="18" charset="-128"/>
                <a:ea typeface="MS PMincho" panose="02020600040205080304" pitchFamily="18" charset="-128"/>
              </a:rPr>
              <a:t>大会議室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165CFFF5-0D41-5F5D-634A-071EB5979840}"/>
              </a:ext>
            </a:extLst>
          </p:cNvPr>
          <p:cNvSpPr txBox="1"/>
          <p:nvPr/>
        </p:nvSpPr>
        <p:spPr>
          <a:xfrm>
            <a:off x="3605920" y="1325733"/>
            <a:ext cx="779242" cy="2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67" dirty="0">
                <a:latin typeface="MS PMincho" panose="02020600040205080304" pitchFamily="18" charset="-128"/>
                <a:ea typeface="MS PMincho" panose="02020600040205080304" pitchFamily="18" charset="-128"/>
              </a:rPr>
              <a:t>305</a:t>
            </a:r>
            <a:r>
              <a:rPr kumimoji="1" lang="ja-JP" altLang="en-US" sz="1167">
                <a:latin typeface="MS PMincho" panose="02020600040205080304" pitchFamily="18" charset="-128"/>
                <a:ea typeface="MS PMincho" panose="02020600040205080304" pitchFamily="18" charset="-128"/>
              </a:rPr>
              <a:t>室</a:t>
            </a:r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E5C294A5-A632-0F34-6878-4DA288932F65}"/>
              </a:ext>
            </a:extLst>
          </p:cNvPr>
          <p:cNvSpPr txBox="1"/>
          <p:nvPr/>
        </p:nvSpPr>
        <p:spPr>
          <a:xfrm>
            <a:off x="4836797" y="1333665"/>
            <a:ext cx="779242" cy="2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67" dirty="0">
                <a:latin typeface="MS PMincho" panose="02020600040205080304" pitchFamily="18" charset="-128"/>
                <a:ea typeface="MS PMincho" panose="02020600040205080304" pitchFamily="18" charset="-128"/>
              </a:rPr>
              <a:t>207</a:t>
            </a:r>
            <a:r>
              <a:rPr kumimoji="1" lang="ja-JP" altLang="en-US" sz="1167">
                <a:latin typeface="MS PMincho" panose="02020600040205080304" pitchFamily="18" charset="-128"/>
                <a:ea typeface="MS PMincho" panose="02020600040205080304" pitchFamily="18" charset="-128"/>
              </a:rPr>
              <a:t>室</a:t>
            </a: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EDB9E063-2E53-6AEB-C6AD-575E0584BF67}"/>
              </a:ext>
            </a:extLst>
          </p:cNvPr>
          <p:cNvSpPr txBox="1"/>
          <p:nvPr/>
        </p:nvSpPr>
        <p:spPr>
          <a:xfrm>
            <a:off x="6015714" y="1333665"/>
            <a:ext cx="779242" cy="269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67" dirty="0">
                <a:latin typeface="MS PMincho" panose="02020600040205080304" pitchFamily="18" charset="-128"/>
                <a:ea typeface="MS PMincho" panose="02020600040205080304" pitchFamily="18" charset="-128"/>
              </a:rPr>
              <a:t>203</a:t>
            </a:r>
            <a:r>
              <a:rPr kumimoji="1" lang="ja-JP" altLang="en-US" sz="1167">
                <a:latin typeface="MS PMincho" panose="02020600040205080304" pitchFamily="18" charset="-128"/>
                <a:ea typeface="MS PMincho" panose="02020600040205080304" pitchFamily="18" charset="-128"/>
              </a:rPr>
              <a:t>室</a:t>
            </a: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CAA94A29-252D-7034-7FAF-5D5B789532E2}"/>
              </a:ext>
            </a:extLst>
          </p:cNvPr>
          <p:cNvSpPr txBox="1"/>
          <p:nvPr/>
        </p:nvSpPr>
        <p:spPr>
          <a:xfrm>
            <a:off x="1009775" y="2057481"/>
            <a:ext cx="442103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9:45</a:t>
            </a:r>
            <a:endParaRPr kumimoji="1" lang="ja-JP" altLang="en-US" sz="778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6FB34789-9D3D-467A-1E6F-6A21B2A199C1}"/>
              </a:ext>
            </a:extLst>
          </p:cNvPr>
          <p:cNvSpPr txBox="1"/>
          <p:nvPr/>
        </p:nvSpPr>
        <p:spPr>
          <a:xfrm>
            <a:off x="1016787" y="2303299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9:50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10:40</a:t>
            </a:r>
            <a:endParaRPr kumimoji="1" lang="ja-JP" altLang="en-US" sz="778"/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AD205223-04E7-4247-B2A4-F36DF3CAF8CE}"/>
              </a:ext>
            </a:extLst>
          </p:cNvPr>
          <p:cNvSpPr txBox="1"/>
          <p:nvPr/>
        </p:nvSpPr>
        <p:spPr>
          <a:xfrm>
            <a:off x="2226630" y="2311462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9:50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10:40</a:t>
            </a:r>
            <a:endParaRPr kumimoji="1" lang="ja-JP" altLang="en-US" sz="778"/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CAAAEF59-002D-1CC6-7A84-AE71D9907621}"/>
              </a:ext>
            </a:extLst>
          </p:cNvPr>
          <p:cNvSpPr txBox="1"/>
          <p:nvPr/>
        </p:nvSpPr>
        <p:spPr>
          <a:xfrm>
            <a:off x="1022749" y="3248552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10:50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11:50</a:t>
            </a:r>
            <a:endParaRPr kumimoji="1" lang="ja-JP" altLang="en-US" sz="778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F7EBA6C-FC92-79B2-975D-54DEB442DC6E}"/>
              </a:ext>
            </a:extLst>
          </p:cNvPr>
          <p:cNvSpPr txBox="1"/>
          <p:nvPr/>
        </p:nvSpPr>
        <p:spPr>
          <a:xfrm>
            <a:off x="2224259" y="3259214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10:50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11:50</a:t>
            </a:r>
            <a:endParaRPr kumimoji="1" lang="ja-JP" altLang="en-US" sz="778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53EB0987-D19B-D723-6639-3EB4DB89A71F}"/>
              </a:ext>
            </a:extLst>
          </p:cNvPr>
          <p:cNvSpPr txBox="1"/>
          <p:nvPr/>
        </p:nvSpPr>
        <p:spPr>
          <a:xfrm>
            <a:off x="3410669" y="3268883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10:50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11:50</a:t>
            </a:r>
            <a:endParaRPr kumimoji="1" lang="ja-JP" altLang="en-US" sz="778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53E6311-0F93-318B-086A-7E7FBA69E8E6}"/>
              </a:ext>
            </a:extLst>
          </p:cNvPr>
          <p:cNvSpPr txBox="1"/>
          <p:nvPr/>
        </p:nvSpPr>
        <p:spPr>
          <a:xfrm>
            <a:off x="4616190" y="3266692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10:50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11:50</a:t>
            </a:r>
            <a:endParaRPr kumimoji="1" lang="ja-JP" altLang="en-US" sz="778"/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E5DA26F7-5052-F6AD-D780-AA4BFE05B4B1}"/>
              </a:ext>
            </a:extLst>
          </p:cNvPr>
          <p:cNvSpPr txBox="1"/>
          <p:nvPr/>
        </p:nvSpPr>
        <p:spPr>
          <a:xfrm>
            <a:off x="2225867" y="4546900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12:10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13:10</a:t>
            </a:r>
            <a:endParaRPr kumimoji="1" lang="ja-JP" altLang="en-US" sz="778"/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5853D05-EF23-B743-E48C-1D2D4FAC2A00}"/>
              </a:ext>
            </a:extLst>
          </p:cNvPr>
          <p:cNvSpPr txBox="1"/>
          <p:nvPr/>
        </p:nvSpPr>
        <p:spPr>
          <a:xfrm>
            <a:off x="3416577" y="4536704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12:10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13:10</a:t>
            </a:r>
            <a:endParaRPr kumimoji="1" lang="ja-JP" altLang="en-US" sz="778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952D379-788C-DA69-C57D-B70F03B83138}"/>
              </a:ext>
            </a:extLst>
          </p:cNvPr>
          <p:cNvSpPr txBox="1"/>
          <p:nvPr/>
        </p:nvSpPr>
        <p:spPr>
          <a:xfrm>
            <a:off x="4603877" y="4516341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12:10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13:10</a:t>
            </a:r>
            <a:endParaRPr kumimoji="1" lang="ja-JP" altLang="en-US" sz="778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06E6887E-34C2-D566-28A8-A6530FBC390E}"/>
              </a:ext>
            </a:extLst>
          </p:cNvPr>
          <p:cNvSpPr txBox="1"/>
          <p:nvPr/>
        </p:nvSpPr>
        <p:spPr>
          <a:xfrm>
            <a:off x="5824887" y="4554650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12:10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13:10</a:t>
            </a:r>
            <a:endParaRPr kumimoji="1" lang="ja-JP" altLang="en-US" sz="778"/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1F519D4B-7DC9-54FD-1E39-C5C2FBC34D18}"/>
              </a:ext>
            </a:extLst>
          </p:cNvPr>
          <p:cNvSpPr txBox="1"/>
          <p:nvPr/>
        </p:nvSpPr>
        <p:spPr>
          <a:xfrm>
            <a:off x="1039110" y="6175178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13:40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15:00</a:t>
            </a:r>
            <a:endParaRPr kumimoji="1" lang="ja-JP" altLang="en-US" sz="778"/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A7E7390D-B06C-DB1E-D054-2764999F0BE3}"/>
              </a:ext>
            </a:extLst>
          </p:cNvPr>
          <p:cNvSpPr txBox="1"/>
          <p:nvPr/>
        </p:nvSpPr>
        <p:spPr>
          <a:xfrm>
            <a:off x="2229828" y="6152238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13:40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15:00</a:t>
            </a:r>
            <a:endParaRPr kumimoji="1" lang="ja-JP" altLang="en-US" sz="778"/>
          </a:p>
        </p:txBody>
      </p:sp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92BF713B-C853-0178-F302-273F57B7719F}"/>
              </a:ext>
            </a:extLst>
          </p:cNvPr>
          <p:cNvSpPr txBox="1"/>
          <p:nvPr/>
        </p:nvSpPr>
        <p:spPr>
          <a:xfrm>
            <a:off x="4598401" y="6205734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13:40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14:40</a:t>
            </a:r>
            <a:endParaRPr kumimoji="1" lang="ja-JP" altLang="en-US" sz="778"/>
          </a:p>
        </p:txBody>
      </p: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6DBAB37F-C6D0-0E27-1112-FDFD8F1CCDB0}"/>
              </a:ext>
            </a:extLst>
          </p:cNvPr>
          <p:cNvSpPr txBox="1"/>
          <p:nvPr/>
        </p:nvSpPr>
        <p:spPr>
          <a:xfrm>
            <a:off x="1016787" y="7632926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15:10</a:t>
            </a:r>
            <a:r>
              <a:rPr kumimoji="1" lang="ja-JP" altLang="en-US" sz="778"/>
              <a:t>−</a:t>
            </a:r>
            <a:r>
              <a:rPr kumimoji="1" lang="en-US" altLang="ja-JP" sz="778" dirty="0"/>
              <a:t>16:10</a:t>
            </a:r>
            <a:endParaRPr kumimoji="1" lang="ja-JP" altLang="en-US" sz="778"/>
          </a:p>
        </p:txBody>
      </p:sp>
      <p:sp>
        <p:nvSpPr>
          <p:cNvPr id="86" name="テキスト ボックス 85">
            <a:extLst>
              <a:ext uri="{FF2B5EF4-FFF2-40B4-BE49-F238E27FC236}">
                <a16:creationId xmlns:a16="http://schemas.microsoft.com/office/drawing/2014/main" id="{8C529F99-C0D6-57B9-E581-7B6808DB04CB}"/>
              </a:ext>
            </a:extLst>
          </p:cNvPr>
          <p:cNvSpPr txBox="1"/>
          <p:nvPr/>
        </p:nvSpPr>
        <p:spPr>
          <a:xfrm>
            <a:off x="1036885" y="8503803"/>
            <a:ext cx="738337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778" dirty="0"/>
              <a:t>16:10</a:t>
            </a:r>
            <a:endParaRPr kumimoji="1" lang="ja-JP" altLang="en-US" sz="778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73A9341B-1FCA-084E-882E-0AD931BA88BE}"/>
              </a:ext>
            </a:extLst>
          </p:cNvPr>
          <p:cNvCxnSpPr>
            <a:cxnSpLocks/>
          </p:cNvCxnSpPr>
          <p:nvPr/>
        </p:nvCxnSpPr>
        <p:spPr>
          <a:xfrm>
            <a:off x="2245474" y="1045801"/>
            <a:ext cx="6582" cy="834100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94D614D8-8CBE-DAD4-5E19-B1297078B2E1}"/>
              </a:ext>
            </a:extLst>
          </p:cNvPr>
          <p:cNvCxnSpPr>
            <a:cxnSpLocks/>
          </p:cNvCxnSpPr>
          <p:nvPr/>
        </p:nvCxnSpPr>
        <p:spPr>
          <a:xfrm>
            <a:off x="3410668" y="1045801"/>
            <a:ext cx="8892" cy="834100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直線コネクタ 89">
            <a:extLst>
              <a:ext uri="{FF2B5EF4-FFF2-40B4-BE49-F238E27FC236}">
                <a16:creationId xmlns:a16="http://schemas.microsoft.com/office/drawing/2014/main" id="{13C19CD6-BE18-5087-EC5A-5305EA70739C}"/>
              </a:ext>
            </a:extLst>
          </p:cNvPr>
          <p:cNvCxnSpPr>
            <a:cxnSpLocks/>
          </p:cNvCxnSpPr>
          <p:nvPr/>
        </p:nvCxnSpPr>
        <p:spPr>
          <a:xfrm>
            <a:off x="4611035" y="1047974"/>
            <a:ext cx="6582" cy="8341009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直線コネクタ 90">
            <a:extLst>
              <a:ext uri="{FF2B5EF4-FFF2-40B4-BE49-F238E27FC236}">
                <a16:creationId xmlns:a16="http://schemas.microsoft.com/office/drawing/2014/main" id="{956243AC-FBCD-F573-B730-0626C443C398}"/>
              </a:ext>
            </a:extLst>
          </p:cNvPr>
          <p:cNvCxnSpPr>
            <a:cxnSpLocks/>
          </p:cNvCxnSpPr>
          <p:nvPr/>
        </p:nvCxnSpPr>
        <p:spPr>
          <a:xfrm>
            <a:off x="5792796" y="1043629"/>
            <a:ext cx="18844" cy="834318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8FD236BB-AC60-B2AB-2810-0C9E062F28DB}"/>
              </a:ext>
            </a:extLst>
          </p:cNvPr>
          <p:cNvSpPr txBox="1"/>
          <p:nvPr/>
        </p:nvSpPr>
        <p:spPr>
          <a:xfrm>
            <a:off x="1178940" y="2934564"/>
            <a:ext cx="97362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演者：間宮直子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181B4380-03B9-E5B9-08EA-F48705380E1E}"/>
              </a:ext>
            </a:extLst>
          </p:cNvPr>
          <p:cNvSpPr txBox="1"/>
          <p:nvPr/>
        </p:nvSpPr>
        <p:spPr>
          <a:xfrm>
            <a:off x="2313475" y="2934564"/>
            <a:ext cx="97362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演者：中西健史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F4C6A6F-16D9-795E-A69A-DB14E2F4A8E2}"/>
              </a:ext>
            </a:extLst>
          </p:cNvPr>
          <p:cNvSpPr txBox="1"/>
          <p:nvPr/>
        </p:nvSpPr>
        <p:spPr>
          <a:xfrm>
            <a:off x="2330757" y="5121738"/>
            <a:ext cx="97362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演者：益田浩司</a:t>
            </a: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883D76AF-051D-288C-87A7-8F616F67C6D7}"/>
              </a:ext>
            </a:extLst>
          </p:cNvPr>
          <p:cNvSpPr txBox="1"/>
          <p:nvPr/>
        </p:nvSpPr>
        <p:spPr>
          <a:xfrm>
            <a:off x="2214224" y="5267094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日本イーライリリー共催</a:t>
            </a:r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4D814B17-BC83-12E2-EE6D-5CEB42983180}"/>
              </a:ext>
            </a:extLst>
          </p:cNvPr>
          <p:cNvSpPr txBox="1"/>
          <p:nvPr/>
        </p:nvSpPr>
        <p:spPr>
          <a:xfrm>
            <a:off x="1050165" y="3951722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マルホ共催</a:t>
            </a:r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9450819-0A8C-502A-62AA-312EAF91D574}"/>
              </a:ext>
            </a:extLst>
          </p:cNvPr>
          <p:cNvSpPr txBox="1"/>
          <p:nvPr/>
        </p:nvSpPr>
        <p:spPr>
          <a:xfrm>
            <a:off x="3437757" y="3932937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スミスアンドネフュー共催</a:t>
            </a: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318335B6-9765-0F99-23A3-CEF3F1A5E184}"/>
              </a:ext>
            </a:extLst>
          </p:cNvPr>
          <p:cNvSpPr txBox="1"/>
          <p:nvPr/>
        </p:nvSpPr>
        <p:spPr>
          <a:xfrm>
            <a:off x="3413743" y="5274895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ブリストルマイヤーズ共催</a:t>
            </a:r>
          </a:p>
        </p:txBody>
      </p:sp>
      <p:sp>
        <p:nvSpPr>
          <p:cNvPr id="99" name="テキスト ボックス 98">
            <a:extLst>
              <a:ext uri="{FF2B5EF4-FFF2-40B4-BE49-F238E27FC236}">
                <a16:creationId xmlns:a16="http://schemas.microsoft.com/office/drawing/2014/main" id="{28922CD4-F43B-B99A-7884-108A9B1434C8}"/>
              </a:ext>
            </a:extLst>
          </p:cNvPr>
          <p:cNvSpPr txBox="1"/>
          <p:nvPr/>
        </p:nvSpPr>
        <p:spPr>
          <a:xfrm>
            <a:off x="4617081" y="5269799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ノバルティスファーマ共催</a:t>
            </a:r>
          </a:p>
        </p:txBody>
      </p:sp>
      <p:sp>
        <p:nvSpPr>
          <p:cNvPr id="100" name="テキスト ボックス 99">
            <a:extLst>
              <a:ext uri="{FF2B5EF4-FFF2-40B4-BE49-F238E27FC236}">
                <a16:creationId xmlns:a16="http://schemas.microsoft.com/office/drawing/2014/main" id="{4F408853-A7CE-350E-129D-9277B96F1311}"/>
              </a:ext>
            </a:extLst>
          </p:cNvPr>
          <p:cNvSpPr txBox="1"/>
          <p:nvPr/>
        </p:nvSpPr>
        <p:spPr>
          <a:xfrm>
            <a:off x="2226367" y="3937805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ノーベルファーマ共催</a:t>
            </a: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EB287929-D36A-6B5D-2655-A9A7822813E9}"/>
              </a:ext>
            </a:extLst>
          </p:cNvPr>
          <p:cNvSpPr txBox="1"/>
          <p:nvPr/>
        </p:nvSpPr>
        <p:spPr>
          <a:xfrm>
            <a:off x="2231404" y="7280715"/>
            <a:ext cx="1199434" cy="182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83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モルテン共催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BE0984-4976-C78E-8B34-9ED0C7D281AC}"/>
              </a:ext>
            </a:extLst>
          </p:cNvPr>
          <p:cNvSpPr txBox="1"/>
          <p:nvPr/>
        </p:nvSpPr>
        <p:spPr>
          <a:xfrm>
            <a:off x="3515957" y="5114543"/>
            <a:ext cx="97362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演者：谷崎英昭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3C61B9A-43BC-DA08-56EE-E973421031EF}"/>
              </a:ext>
            </a:extLst>
          </p:cNvPr>
          <p:cNvSpPr txBox="1"/>
          <p:nvPr/>
        </p:nvSpPr>
        <p:spPr>
          <a:xfrm>
            <a:off x="4600109" y="5024739"/>
            <a:ext cx="973629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演者：高橋聡文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渡邊朋子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7A7D955-697D-34B1-E0EF-2201A197BA05}"/>
              </a:ext>
            </a:extLst>
          </p:cNvPr>
          <p:cNvSpPr txBox="1"/>
          <p:nvPr/>
        </p:nvSpPr>
        <p:spPr>
          <a:xfrm>
            <a:off x="1027082" y="3821859"/>
            <a:ext cx="1250515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演者：大西延明</a:t>
            </a:r>
            <a:r>
              <a:rPr kumimoji="1" lang="en-US" altLang="ja-JP" sz="778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</a:t>
            </a:r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切手俊弘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E10B77E-DCA1-F1DD-6931-1D3AD2DF58A2}"/>
              </a:ext>
            </a:extLst>
          </p:cNvPr>
          <p:cNvSpPr txBox="1"/>
          <p:nvPr/>
        </p:nvSpPr>
        <p:spPr>
          <a:xfrm>
            <a:off x="2187805" y="3760676"/>
            <a:ext cx="1049521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演者：森島容子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DCFA3EB-A64F-EA1D-0853-34ACA8E6DA96}"/>
              </a:ext>
            </a:extLst>
          </p:cNvPr>
          <p:cNvSpPr txBox="1"/>
          <p:nvPr/>
        </p:nvSpPr>
        <p:spPr>
          <a:xfrm>
            <a:off x="3393881" y="3744177"/>
            <a:ext cx="1049521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講師：高坂仁美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80BA6B-B760-26FF-77CB-F8A24A21BA73}"/>
              </a:ext>
            </a:extLst>
          </p:cNvPr>
          <p:cNvSpPr txBox="1"/>
          <p:nvPr/>
        </p:nvSpPr>
        <p:spPr>
          <a:xfrm>
            <a:off x="1455363" y="6878131"/>
            <a:ext cx="749580" cy="568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北川裕利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上田英一郎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黒田幸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西村紀子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C65F171-F9A0-C42C-A623-D68A89B340DC}"/>
              </a:ext>
            </a:extLst>
          </p:cNvPr>
          <p:cNvSpPr txBox="1"/>
          <p:nvPr/>
        </p:nvSpPr>
        <p:spPr>
          <a:xfrm>
            <a:off x="1134489" y="6863730"/>
            <a:ext cx="463955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FDACF10-DF02-0A8E-061F-FDA1651FD4F9}"/>
              </a:ext>
            </a:extLst>
          </p:cNvPr>
          <p:cNvSpPr txBox="1"/>
          <p:nvPr/>
        </p:nvSpPr>
        <p:spPr>
          <a:xfrm>
            <a:off x="1313844" y="8066754"/>
            <a:ext cx="621153" cy="448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神人正寿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伊藤文人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生野泰彬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920FC20-E89E-65E2-9DA1-426803C1CD3E}"/>
              </a:ext>
            </a:extLst>
          </p:cNvPr>
          <p:cNvSpPr txBox="1"/>
          <p:nvPr/>
        </p:nvSpPr>
        <p:spPr>
          <a:xfrm>
            <a:off x="974430" y="8065696"/>
            <a:ext cx="463955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進行：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9B8496C7-845D-96C8-6FEE-9843E5BEA257}"/>
              </a:ext>
            </a:extLst>
          </p:cNvPr>
          <p:cNvSpPr txBox="1"/>
          <p:nvPr/>
        </p:nvSpPr>
        <p:spPr>
          <a:xfrm>
            <a:off x="1001961" y="2647647"/>
            <a:ext cx="1333299" cy="3291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ナースが行う創傷ケアの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アウトリーチ</a:t>
            </a:r>
            <a:r>
              <a:rPr kumimoji="1" lang="en" altLang="ja-JP" sz="778" dirty="0">
                <a:latin typeface="MS PMincho" panose="02020600040205080304" pitchFamily="18" charset="-128"/>
                <a:ea typeface="MS PMincho" panose="02020600040205080304" pitchFamily="18" charset="-128"/>
              </a:rPr>
              <a:t>mission</a:t>
            </a:r>
            <a:endParaRPr kumimoji="1" lang="ja-JP" altLang="en-US" sz="778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05A5D96-B87B-34E8-D23E-8799093F7C6D}"/>
              </a:ext>
            </a:extLst>
          </p:cNvPr>
          <p:cNvSpPr txBox="1"/>
          <p:nvPr/>
        </p:nvSpPr>
        <p:spPr>
          <a:xfrm>
            <a:off x="2161243" y="2688909"/>
            <a:ext cx="1333299" cy="2120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褥瘡アラカルト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CDD11F8-0671-4538-0EB7-40739A39F415}"/>
              </a:ext>
            </a:extLst>
          </p:cNvPr>
          <p:cNvSpPr txBox="1"/>
          <p:nvPr/>
        </p:nvSpPr>
        <p:spPr>
          <a:xfrm>
            <a:off x="2250446" y="6599238"/>
            <a:ext cx="119584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sz="778">
                <a:ea typeface="ＭＳ 明朝" panose="02020609040205080304" pitchFamily="49" charset="-128"/>
                <a:cs typeface="Times New Roman" panose="02020603050405020304" pitchFamily="18" charset="0"/>
              </a:rPr>
              <a:t>褥瘡ケア</a:t>
            </a:r>
            <a:endParaRPr kumimoji="1" lang="ja-JP" altLang="en-US" sz="778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6722588E-EE7A-EF23-8414-A4D06D532176}"/>
              </a:ext>
            </a:extLst>
          </p:cNvPr>
          <p:cNvSpPr txBox="1"/>
          <p:nvPr/>
        </p:nvSpPr>
        <p:spPr>
          <a:xfrm>
            <a:off x="1014609" y="6352048"/>
            <a:ext cx="123143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シンポジウム</a:t>
            </a:r>
            <a:r>
              <a:rPr kumimoji="1" lang="en-US" altLang="ja-JP" sz="800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 </a:t>
            </a:r>
            <a:r>
              <a:rPr kumimoji="1" lang="ja-JP" altLang="en-US" sz="80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特定行為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1F17786-FEE4-11FC-7D68-4A304582CA28}"/>
              </a:ext>
            </a:extLst>
          </p:cNvPr>
          <p:cNvSpPr txBox="1"/>
          <p:nvPr/>
        </p:nvSpPr>
        <p:spPr>
          <a:xfrm>
            <a:off x="2192930" y="3595503"/>
            <a:ext cx="1269924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創傷と栄養</a:t>
            </a:r>
            <a:r>
              <a:rPr kumimoji="1" lang="en-US" altLang="ja-JP" sz="778" dirty="0">
                <a:latin typeface="MS PMincho" panose="02020600040205080304" pitchFamily="18" charset="-128"/>
                <a:ea typeface="MS PMincho" panose="02020600040205080304" pitchFamily="18" charset="-128"/>
              </a:rPr>
              <a:t> </a:t>
            </a:r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亜鉛の重要性</a:t>
            </a:r>
          </a:p>
        </p:txBody>
      </p:sp>
      <p:sp>
        <p:nvSpPr>
          <p:cNvPr id="45" name="object 40">
            <a:extLst>
              <a:ext uri="{FF2B5EF4-FFF2-40B4-BE49-F238E27FC236}">
                <a16:creationId xmlns:a16="http://schemas.microsoft.com/office/drawing/2014/main" id="{8B7C3A9D-55D8-6091-CE58-31989AD0C2FD}"/>
              </a:ext>
            </a:extLst>
          </p:cNvPr>
          <p:cNvSpPr txBox="1"/>
          <p:nvPr/>
        </p:nvSpPr>
        <p:spPr>
          <a:xfrm>
            <a:off x="3347479" y="3558597"/>
            <a:ext cx="1325499" cy="198239"/>
          </a:xfrm>
          <a:prstGeom prst="rect">
            <a:avLst/>
          </a:prstGeom>
          <a:noFill/>
        </p:spPr>
        <p:txBody>
          <a:bodyPr vert="horz" wrap="square" lIns="0" tIns="62971" rIns="0" bIns="0" rtlCol="0">
            <a:spAutoFit/>
          </a:bodyPr>
          <a:lstStyle/>
          <a:p>
            <a:pPr marL="12347" algn="ctr">
              <a:spcBef>
                <a:spcPts val="495"/>
              </a:spcBef>
            </a:pPr>
            <a:r>
              <a:rPr lang="en-US" altLang="ja-JP" sz="875" dirty="0">
                <a:latin typeface="MS PMincho" panose="02020600040205080304" pitchFamily="18" charset="-128"/>
                <a:ea typeface="MS PMincho" panose="02020600040205080304" pitchFamily="18" charset="-128"/>
                <a:cs typeface="SN Emeric Light"/>
              </a:rPr>
              <a:t>Wound Hygiene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9C0D2C3-2FBE-61DE-5EFE-8C97D75CF235}"/>
              </a:ext>
            </a:extLst>
          </p:cNvPr>
          <p:cNvSpPr txBox="1"/>
          <p:nvPr/>
        </p:nvSpPr>
        <p:spPr>
          <a:xfrm>
            <a:off x="2342167" y="4864787"/>
            <a:ext cx="1006931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アトピー性皮膚炎の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病態と最新治療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A75E3642-24FA-7221-36B3-96C6B96C283C}"/>
              </a:ext>
            </a:extLst>
          </p:cNvPr>
          <p:cNvSpPr txBox="1"/>
          <p:nvPr/>
        </p:nvSpPr>
        <p:spPr>
          <a:xfrm>
            <a:off x="3489921" y="4855963"/>
            <a:ext cx="996005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変わる乾癬治療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</a:rPr>
              <a:t>褥瘡治療も含めて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E518E18E-AFE2-2F10-2856-9AE772BD4D01}"/>
              </a:ext>
            </a:extLst>
          </p:cNvPr>
          <p:cNvSpPr txBox="1"/>
          <p:nvPr/>
        </p:nvSpPr>
        <p:spPr>
          <a:xfrm>
            <a:off x="4693350" y="4773460"/>
            <a:ext cx="1197131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778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蕁麻疹の基礎知識</a:t>
            </a:r>
            <a:endParaRPr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r>
              <a:rPr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褥瘡は得意ですか？</a:t>
            </a:r>
            <a:r>
              <a:rPr lang="ja-JP" altLang="ja-JP" sz="778">
                <a:latin typeface="MS PMincho" panose="02020600040205080304" pitchFamily="18" charset="-128"/>
                <a:ea typeface="MS PMincho" panose="02020600040205080304" pitchFamily="18" charset="-128"/>
              </a:rPr>
              <a:t> </a:t>
            </a:r>
            <a:endParaRPr kumimoji="1" lang="ja-JP" altLang="en-US" sz="778">
              <a:latin typeface="MS PMincho" panose="02020600040205080304" pitchFamily="18" charset="-128"/>
              <a:ea typeface="MS PMincho" panose="02020600040205080304" pitchFamily="18" charset="-128"/>
            </a:endParaRPr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EC19A6AE-A042-B59B-1995-DF58C9B7087A}"/>
              </a:ext>
            </a:extLst>
          </p:cNvPr>
          <p:cNvSpPr txBox="1"/>
          <p:nvPr/>
        </p:nvSpPr>
        <p:spPr>
          <a:xfrm>
            <a:off x="896493" y="3586852"/>
            <a:ext cx="1506491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薬剤師会の取り組み</a:t>
            </a:r>
            <a:endParaRPr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Times New Roman" panose="02020603050405020304" pitchFamily="18" charset="0"/>
              </a:rPr>
              <a:t>地域包括ケアにおける褥瘡</a:t>
            </a:r>
            <a:endParaRPr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Times New Roman" panose="02020603050405020304" pitchFamily="18" charset="0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CD67590E-05E2-32F7-5F6C-845CF7BFE3CC}"/>
              </a:ext>
            </a:extLst>
          </p:cNvPr>
          <p:cNvSpPr txBox="1"/>
          <p:nvPr/>
        </p:nvSpPr>
        <p:spPr>
          <a:xfrm>
            <a:off x="2330757" y="7128624"/>
            <a:ext cx="973629" cy="212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演者：森本伸一郎</a:t>
            </a:r>
          </a:p>
        </p:txBody>
      </p:sp>
      <p:sp>
        <p:nvSpPr>
          <p:cNvPr id="103" name="テキスト ボックス 102">
            <a:extLst>
              <a:ext uri="{FF2B5EF4-FFF2-40B4-BE49-F238E27FC236}">
                <a16:creationId xmlns:a16="http://schemas.microsoft.com/office/drawing/2014/main" id="{04546226-C28E-BD99-3B15-BEFFB9002819}"/>
              </a:ext>
            </a:extLst>
          </p:cNvPr>
          <p:cNvSpPr txBox="1"/>
          <p:nvPr/>
        </p:nvSpPr>
        <p:spPr>
          <a:xfrm>
            <a:off x="1797450" y="8074814"/>
            <a:ext cx="621153" cy="3291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是枝哲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  <a:p>
            <a:r>
              <a:rPr kumimoji="1" lang="ja-JP" altLang="en-US" sz="778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國府拓</a:t>
            </a:r>
            <a:endParaRPr kumimoji="1" lang="en-US" altLang="ja-JP" sz="778" dirty="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56B8B789-26FB-188E-3224-5679547D1C2A}"/>
              </a:ext>
            </a:extLst>
          </p:cNvPr>
          <p:cNvSpPr txBox="1"/>
          <p:nvPr/>
        </p:nvSpPr>
        <p:spPr>
          <a:xfrm>
            <a:off x="3161453" y="10264336"/>
            <a:ext cx="1236770" cy="278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90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10</a:t>
            </a:r>
            <a:endParaRPr kumimoji="1" lang="ja-JP" altLang="en-US" sz="1190">
              <a:latin typeface="MS PMincho" panose="02020600040205080304" pitchFamily="18" charset="-128"/>
              <a:ea typeface="MS PMincho" panose="02020600040205080304" pitchFamily="18" charset="-128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3495D4EA-20FA-0102-B789-E015601FE8C6}"/>
              </a:ext>
            </a:extLst>
          </p:cNvPr>
          <p:cNvSpPr txBox="1"/>
          <p:nvPr/>
        </p:nvSpPr>
        <p:spPr>
          <a:xfrm>
            <a:off x="3802925" y="8111921"/>
            <a:ext cx="27135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クロークは</a:t>
            </a:r>
            <a:r>
              <a:rPr kumimoji="1" lang="en-US" altLang="ja-JP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206</a:t>
            </a:r>
            <a:r>
              <a:rPr kumimoji="1" lang="ja-JP" altLang="en-US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会議室</a:t>
            </a:r>
          </a:p>
        </p:txBody>
      </p:sp>
      <p:sp>
        <p:nvSpPr>
          <p:cNvPr id="105" name="テキスト ボックス 104">
            <a:extLst>
              <a:ext uri="{FF2B5EF4-FFF2-40B4-BE49-F238E27FC236}">
                <a16:creationId xmlns:a16="http://schemas.microsoft.com/office/drawing/2014/main" id="{BC66C017-ED86-0697-B354-D8E924992778}"/>
              </a:ext>
            </a:extLst>
          </p:cNvPr>
          <p:cNvSpPr txBox="1"/>
          <p:nvPr/>
        </p:nvSpPr>
        <p:spPr>
          <a:xfrm>
            <a:off x="2196150" y="6735113"/>
            <a:ext cx="131125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800" b="0" i="0" u="none" strike="noStrike">
                <a:solidFill>
                  <a:srgbClr val="222222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病院と在宅それぞれの</a:t>
            </a:r>
            <a:endParaRPr lang="en-US" altLang="ja-JP" sz="800" b="0" i="0" u="none" strike="noStrike" dirty="0">
              <a:solidFill>
                <a:srgbClr val="222222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ctr"/>
            <a:r>
              <a:rPr lang="ja-JP" altLang="en-US" sz="800" b="0" i="0" u="none" strike="noStrike">
                <a:solidFill>
                  <a:srgbClr val="222222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経験からみえてきた</a:t>
            </a:r>
            <a:endParaRPr lang="en-US" altLang="ja-JP" sz="800" b="0" i="0" u="none" strike="noStrike" dirty="0">
              <a:solidFill>
                <a:srgbClr val="222222"/>
              </a:solidFill>
              <a:effectLst/>
              <a:latin typeface="游明朝" panose="02020400000000000000" pitchFamily="18" charset="-128"/>
              <a:ea typeface="游明朝" panose="02020400000000000000" pitchFamily="18" charset="-128"/>
            </a:endParaRPr>
          </a:p>
          <a:p>
            <a:pPr algn="ctr"/>
            <a:r>
              <a:rPr lang="ja-JP" altLang="en-US" sz="800" b="0" i="0" u="none" strike="noStrike">
                <a:solidFill>
                  <a:srgbClr val="222222"/>
                </a:solidFill>
                <a:effectLst/>
                <a:latin typeface="游明朝" panose="02020400000000000000" pitchFamily="18" charset="-128"/>
                <a:ea typeface="游明朝" panose="02020400000000000000" pitchFamily="18" charset="-128"/>
              </a:rPr>
              <a:t>新たな境界線</a:t>
            </a:r>
            <a:endParaRPr lang="ja-JP" altLang="en-US" sz="800"/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A05C1856-D652-1412-6181-30B91AE19789}"/>
              </a:ext>
            </a:extLst>
          </p:cNvPr>
          <p:cNvSpPr txBox="1"/>
          <p:nvPr/>
        </p:nvSpPr>
        <p:spPr>
          <a:xfrm>
            <a:off x="3790969" y="8660093"/>
            <a:ext cx="271351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kumimoji="1" lang="ja-JP" altLang="en-US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展示は</a:t>
            </a:r>
            <a:r>
              <a:rPr kumimoji="1" lang="en-US" altLang="ja-JP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16</a:t>
            </a:r>
            <a:r>
              <a:rPr kumimoji="1" lang="ja-JP" altLang="en-US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時</a:t>
            </a:r>
            <a:r>
              <a:rPr kumimoji="1" lang="en-US" altLang="ja-JP" dirty="0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30</a:t>
            </a:r>
            <a:r>
              <a:rPr kumimoji="1" lang="ja-JP" altLang="en-US">
                <a:latin typeface="MS PMincho" panose="02020600040205080304" pitchFamily="18" charset="-128"/>
                <a:ea typeface="MS PMincho" panose="02020600040205080304" pitchFamily="18" charset="-128"/>
                <a:cs typeface="Arial" panose="020B0604020202020204" pitchFamily="34" charset="0"/>
              </a:rPr>
              <a:t>分まで</a:t>
            </a:r>
          </a:p>
        </p:txBody>
      </p:sp>
    </p:spTree>
    <p:extLst>
      <p:ext uri="{BB962C8B-B14F-4D97-AF65-F5344CB8AC3E}">
        <p14:creationId xmlns:p14="http://schemas.microsoft.com/office/powerpoint/2010/main" val="163142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1844</TotalTime>
  <Words>279</Words>
  <Application>Microsoft Office PowerPoint</Application>
  <PresentationFormat>ユーザー設定</PresentationFormat>
  <Paragraphs>99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MS PMincho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藤本 徳毅</dc:creator>
  <cp:lastModifiedBy>toyoda</cp:lastModifiedBy>
  <cp:revision>185</cp:revision>
  <cp:lastPrinted>2025-01-24T07:16:55Z</cp:lastPrinted>
  <dcterms:created xsi:type="dcterms:W3CDTF">2023-01-18T02:42:26Z</dcterms:created>
  <dcterms:modified xsi:type="dcterms:W3CDTF">2025-02-11T06:03:43Z</dcterms:modified>
</cp:coreProperties>
</file>